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5"/>
  </p:notesMasterIdLst>
  <p:handoutMasterIdLst>
    <p:handoutMasterId r:id="rId22"/>
  </p:handoutMasterIdLst>
  <p:sldIdLst>
    <p:sldId id="540" r:id="rId4"/>
    <p:sldId id="600" r:id="rId6"/>
    <p:sldId id="602" r:id="rId7"/>
    <p:sldId id="601" r:id="rId8"/>
    <p:sldId id="604" r:id="rId9"/>
    <p:sldId id="605" r:id="rId10"/>
    <p:sldId id="603" r:id="rId11"/>
    <p:sldId id="590" r:id="rId12"/>
    <p:sldId id="591" r:id="rId13"/>
    <p:sldId id="542" r:id="rId14"/>
    <p:sldId id="577" r:id="rId15"/>
    <p:sldId id="579" r:id="rId16"/>
    <p:sldId id="578" r:id="rId17"/>
    <p:sldId id="581" r:id="rId18"/>
    <p:sldId id="582" r:id="rId19"/>
    <p:sldId id="588" r:id="rId20"/>
    <p:sldId id="589" r:id="rId21"/>
  </p:sldIdLst>
  <p:sldSz cx="12192000" cy="6858000"/>
  <p:notesSz cx="6858000" cy="9144000"/>
  <p:custDataLst>
    <p:tags r:id="rId26"/>
  </p:custDataLst>
  <p:kinsoku lang="zh-CN" invalStChars="!),.:;?]}、。—ˇ¨〃々～‖…’”〕〉》」』〗】∶！＂＇），．：；？］｀｜｝·" invalEndChars="([{‘“〔〈《「『〖【（［｛．·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98D20F61-6043-4923-9B9A-3EE97168FDEE}">
          <p14:sldIdLst>
            <p14:sldId id="540"/>
            <p14:sldId id="600"/>
            <p14:sldId id="602"/>
            <p14:sldId id="601"/>
            <p14:sldId id="604"/>
            <p14:sldId id="605"/>
            <p14:sldId id="603"/>
            <p14:sldId id="590"/>
            <p14:sldId id="591"/>
            <p14:sldId id="542"/>
            <p14:sldId id="577"/>
            <p14:sldId id="579"/>
            <p14:sldId id="578"/>
            <p14:sldId id="581"/>
            <p14:sldId id="582"/>
            <p14:sldId id="588"/>
            <p14:sldId id="589"/>
          </p14:sldIdLst>
        </p14:section>
        <p14:section name="使用技巧" id="{2E7B49A8-7DA7-4A86-A19A-51C48FE31DC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9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4834" userDrawn="1">
          <p15:clr>
            <a:srgbClr val="A4A3A4"/>
          </p15:clr>
        </p15:guide>
        <p15:guide id="7" orient="horz" pos="2576" userDrawn="1">
          <p15:clr>
            <a:srgbClr val="A4A3A4"/>
          </p15:clr>
        </p15:guide>
        <p15:guide id="8" orient="horz" pos="1721" userDrawn="1">
          <p15:clr>
            <a:srgbClr val="A4A3A4"/>
          </p15:clr>
        </p15:guide>
        <p15:guide id="9" pos="5624" userDrawn="1">
          <p15:clr>
            <a:srgbClr val="A4A3A4"/>
          </p15:clr>
        </p15:guide>
        <p15:guide id="10" pos="6562" userDrawn="1">
          <p15:clr>
            <a:srgbClr val="A4A3A4"/>
          </p15:clr>
        </p15:guide>
        <p15:guide id="11" pos="1134" userDrawn="1">
          <p15:clr>
            <a:srgbClr val="A4A3A4"/>
          </p15:clr>
        </p15:guide>
        <p15:guide id="12" orient="horz" pos="3268" userDrawn="1">
          <p15:clr>
            <a:srgbClr val="A4A3A4"/>
          </p15:clr>
        </p15:guide>
        <p15:guide id="13" orient="horz" pos="1149" userDrawn="1">
          <p15:clr>
            <a:srgbClr val="A4A3A4"/>
          </p15:clr>
        </p15:guide>
        <p15:guide id="14" orient="horz" pos="3659" userDrawn="1">
          <p15:clr>
            <a:srgbClr val="A4A3A4"/>
          </p15:clr>
        </p15:guide>
        <p15:guide id="15" pos="19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77C4"/>
    <a:srgbClr val="1F89E1"/>
    <a:srgbClr val="1C6394"/>
    <a:srgbClr val="D88428"/>
    <a:srgbClr val="E3A765"/>
    <a:srgbClr val="C2E0F4"/>
    <a:srgbClr val="2481C0"/>
    <a:srgbClr val="FD8F36"/>
    <a:srgbClr val="FE96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3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998" y="67"/>
      </p:cViewPr>
      <p:guideLst>
        <p:guide orient="horz" pos="2196"/>
        <p:guide pos="3840"/>
        <p:guide pos="439"/>
        <p:guide pos="7242"/>
        <p:guide pos="2880"/>
        <p:guide pos="4834"/>
        <p:guide orient="horz" pos="2576"/>
        <p:guide orient="horz" pos="1721"/>
        <p:guide pos="5624"/>
        <p:guide pos="6562"/>
        <p:guide pos="1134"/>
        <p:guide orient="horz" pos="3268"/>
        <p:guide orient="horz" pos="1149"/>
        <p:guide orient="horz" pos="3659"/>
        <p:guide pos="19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33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1970D-4733-4569-9950-69188D797A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2D0A4-2D73-42D6-8CE4-EF37B1DD01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image" Target="../media/image9.jpe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jpeg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 userDrawn="1"/>
        </p:nvSpPr>
        <p:spPr>
          <a:xfrm>
            <a:off x="-1154790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8" name="文本占位符 52"/>
          <p:cNvSpPr>
            <a:spLocks noGrp="1"/>
          </p:cNvSpPr>
          <p:nvPr>
            <p:ph type="body" sz="quarter" idx="14" hasCustomPrompt="1"/>
          </p:nvPr>
        </p:nvSpPr>
        <p:spPr>
          <a:xfrm>
            <a:off x="606434" y="1565891"/>
            <a:ext cx="136447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80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PowerPoint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>
            <a:off x="391923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任意多边形: 形状 14"/>
          <p:cNvSpPr/>
          <p:nvPr userDrawn="1"/>
        </p:nvSpPr>
        <p:spPr>
          <a:xfrm>
            <a:off x="-369180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4" name="文本占位符 52"/>
          <p:cNvSpPr>
            <a:spLocks noGrp="1"/>
          </p:cNvSpPr>
          <p:nvPr>
            <p:ph type="body" sz="quarter" idx="12" hasCustomPrompt="1"/>
          </p:nvPr>
        </p:nvSpPr>
        <p:spPr>
          <a:xfrm>
            <a:off x="697261" y="4151835"/>
            <a:ext cx="985014" cy="2585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200" dirty="0">
                <a:solidFill>
                  <a:schemeClr val="bg1"/>
                </a:solidFill>
              </a:defRPr>
            </a:lvl1pPr>
          </a:lstStyle>
          <a:p>
            <a:pPr marL="0" lvl="0" algn="ctr" defTabSz="457200"/>
            <a:r>
              <a:rPr lang="en-US" altLang="zh-CN" dirty="0" err="1"/>
              <a:t>OfficePLUS</a:t>
            </a:r>
            <a:endParaRPr lang="en-US" altLang="zh-CN" dirty="0"/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11" hasCustomPrompt="1"/>
          </p:nvPr>
        </p:nvSpPr>
        <p:spPr>
          <a:xfrm>
            <a:off x="600816" y="2271362"/>
            <a:ext cx="5731056" cy="1136273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Atmospheric work </a:t>
            </a:r>
            <a:endParaRPr lang="en-US" altLang="zh-CN" dirty="0"/>
          </a:p>
          <a:p>
            <a:pPr lvl="0"/>
            <a:r>
              <a:rPr lang="en-US" altLang="zh-CN" dirty="0"/>
              <a:t>report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9419310" y="2250590"/>
            <a:ext cx="2066554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6825146" y="561983"/>
            <a:ext cx="2840435" cy="274636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292975" y="890588"/>
            <a:ext cx="3359150" cy="4946650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95938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5365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1137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3091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731954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-1577625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-200046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-242329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-284613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>
            <a:off x="-326896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-411464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-4537476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-496031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任意多边形: 形状 18"/>
          <p:cNvSpPr/>
          <p:nvPr userDrawn="1"/>
        </p:nvSpPr>
        <p:spPr>
          <a:xfrm>
            <a:off x="-538314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任意多边形: 形状 19"/>
          <p:cNvSpPr/>
          <p:nvPr userDrawn="1"/>
        </p:nvSpPr>
        <p:spPr>
          <a:xfrm>
            <a:off x="-580598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622881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665165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>
            <a:off x="-707449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95325" y="6292750"/>
            <a:ext cx="36285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/>
          <p:cNvSpPr/>
          <p:nvPr userDrawn="1"/>
        </p:nvSpPr>
        <p:spPr>
          <a:xfrm>
            <a:off x="64562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>
            <a:off x="60334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任意多边形: 形状 26"/>
          <p:cNvSpPr/>
          <p:nvPr userDrawn="1"/>
        </p:nvSpPr>
        <p:spPr>
          <a:xfrm>
            <a:off x="561058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518774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>
            <a:off x="476491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434207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>
            <a:off x="349640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3" name="任意多边形: 形状 32"/>
          <p:cNvSpPr/>
          <p:nvPr userDrawn="1"/>
        </p:nvSpPr>
        <p:spPr>
          <a:xfrm>
            <a:off x="307356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4" name="任意多边形: 形状 33"/>
          <p:cNvSpPr/>
          <p:nvPr userDrawn="1"/>
        </p:nvSpPr>
        <p:spPr>
          <a:xfrm>
            <a:off x="265073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5" name="任意多边形: 形状 34"/>
          <p:cNvSpPr/>
          <p:nvPr userDrawn="1"/>
        </p:nvSpPr>
        <p:spPr>
          <a:xfrm>
            <a:off x="222789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6" name="任意多边形: 形状 35"/>
          <p:cNvSpPr/>
          <p:nvPr userDrawn="1"/>
        </p:nvSpPr>
        <p:spPr>
          <a:xfrm>
            <a:off x="180506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7" name="任意多边形: 形状 36"/>
          <p:cNvSpPr/>
          <p:nvPr userDrawn="1"/>
        </p:nvSpPr>
        <p:spPr>
          <a:xfrm>
            <a:off x="138222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43" name="直接连接符 42"/>
          <p:cNvCxnSpPr/>
          <p:nvPr userDrawn="1"/>
        </p:nvCxnSpPr>
        <p:spPr>
          <a:xfrm>
            <a:off x="695325" y="6296016"/>
            <a:ext cx="108013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 userDrawn="1"/>
        </p:nvSpPr>
        <p:spPr>
          <a:xfrm>
            <a:off x="11446337" y="3614871"/>
            <a:ext cx="45719" cy="2307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占位符 52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9" y="4549085"/>
            <a:ext cx="112402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 defTabSz="457200"/>
            <a:r>
              <a:rPr lang="en-US" altLang="zh-CN" dirty="0"/>
              <a:t>2019 / 01 / 01</a:t>
            </a:r>
            <a:endParaRPr lang="en-US" altLang="zh-CN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6172768" y="4375787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695326" y="1937538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6172768" y="1934592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695326" y="4375787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4924796" y="2829145"/>
            <a:ext cx="2333385" cy="2373902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8295822" y="1304503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827966" y="2314256"/>
            <a:ext cx="3047530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8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4535804" y="1817758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3224723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0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683226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1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1041350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8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530894" y="1242915"/>
            <a:ext cx="2886281" cy="4243479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1777199" y="4189539"/>
            <a:ext cx="2886281" cy="1296855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Arial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1.0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898370" y="444917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152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5106625" y="-55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05936" y="452334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707513" y="447761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390385" y="552128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791962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003143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780140" y="428430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5181717" y="4221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392898" y="421105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框 71"/>
          <p:cNvSpPr txBox="1"/>
          <p:nvPr userDrawn="1"/>
        </p:nvSpPr>
        <p:spPr>
          <a:xfrm>
            <a:off x="9728060" y="552128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10129637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340818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5" name="文本框 74"/>
          <p:cNvSpPr txBox="1"/>
          <p:nvPr userDrawn="1"/>
        </p:nvSpPr>
        <p:spPr>
          <a:xfrm>
            <a:off x="9728060" y="427414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矩形 75"/>
          <p:cNvSpPr/>
          <p:nvPr userDrawn="1"/>
        </p:nvSpPr>
        <p:spPr>
          <a:xfrm>
            <a:off x="10129637" y="421128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0340818" y="420089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851260" y="552128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5252837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4018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110462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1518028" y="451445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1919605" y="446872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4181212" y="451354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4582789" y="445067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6857951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7259528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766008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1554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框 63"/>
          <p:cNvSpPr txBox="1"/>
          <p:nvPr userDrawn="1"/>
        </p:nvSpPr>
        <p:spPr>
          <a:xfrm>
            <a:off x="9483235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0" name="矩形 69"/>
          <p:cNvSpPr/>
          <p:nvPr userDrawn="1"/>
        </p:nvSpPr>
        <p:spPr>
          <a:xfrm>
            <a:off x="9884812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077101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702530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262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110096" y="411226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3511673" y="4066534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5989180" y="411134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6390757" y="404848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8869119" y="411946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9270696" y="406872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41071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1938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475685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702530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0" name="文本框 69"/>
          <p:cNvSpPr txBox="1"/>
          <p:nvPr userDrawn="1"/>
        </p:nvSpPr>
        <p:spPr>
          <a:xfrm>
            <a:off x="3110096" y="525317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3511673" y="5207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 userDrawn="1"/>
        </p:nvSpPr>
        <p:spPr>
          <a:xfrm>
            <a:off x="5989180" y="52522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5" name="矩形 74"/>
          <p:cNvSpPr/>
          <p:nvPr userDrawn="1"/>
        </p:nvSpPr>
        <p:spPr>
          <a:xfrm>
            <a:off x="6390757" y="518938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 userDrawn="1"/>
        </p:nvSpPr>
        <p:spPr>
          <a:xfrm>
            <a:off x="8869119" y="526036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矩形 76"/>
          <p:cNvSpPr/>
          <p:nvPr userDrawn="1"/>
        </p:nvSpPr>
        <p:spPr>
          <a:xfrm>
            <a:off x="9270696" y="520962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6601938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9475685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8" name="文本占位符 57"/>
          <p:cNvSpPr>
            <a:spLocks noGrp="1"/>
          </p:cNvSpPr>
          <p:nvPr>
            <p:ph type="body" sz="quarter" idx="10" hasCustomPrompt="1"/>
          </p:nvPr>
        </p:nvSpPr>
        <p:spPr>
          <a:xfrm>
            <a:off x="3096302" y="2384548"/>
            <a:ext cx="87075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zh-CN" altLang="en-US" sz="480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defTabSz="4572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6" name="矩形 45"/>
          <p:cNvSpPr/>
          <p:nvPr userDrawn="1"/>
        </p:nvSpPr>
        <p:spPr>
          <a:xfrm>
            <a:off x="4656138" y="-17934"/>
            <a:ext cx="2879725" cy="4239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576767" y="2176047"/>
            <a:ext cx="241660" cy="2433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 userDrawn="1"/>
        </p:nvCxnSpPr>
        <p:spPr>
          <a:xfrm>
            <a:off x="3198813" y="3297138"/>
            <a:ext cx="36285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/>
        </p:nvCxnSpPr>
        <p:spPr>
          <a:xfrm>
            <a:off x="3198813" y="3295641"/>
            <a:ext cx="28971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 userDrawn="1"/>
        </p:nvSpPr>
        <p:spPr>
          <a:xfrm>
            <a:off x="7442199" y="2368857"/>
            <a:ext cx="93664" cy="5454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9"/>
          <p:cNvSpPr>
            <a:spLocks noGrp="1"/>
          </p:cNvSpPr>
          <p:nvPr>
            <p:ph type="title" hasCustomPrompt="1"/>
          </p:nvPr>
        </p:nvSpPr>
        <p:spPr>
          <a:xfrm>
            <a:off x="3867728" y="2078754"/>
            <a:ext cx="2133918" cy="97872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Add </a:t>
            </a:r>
            <a:br>
              <a:rPr lang="en-US" altLang="zh-CN" dirty="0"/>
            </a:br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5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872157" y="1850540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708025" y="2423409"/>
            <a:ext cx="2141933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4276536" y="2000253"/>
            <a:ext cx="5756667" cy="3609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779846" y="1737916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7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986581" y="4049827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6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986581" y="2287272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tags" Target="../tags/tag3.xml"/><Relationship Id="rId4" Type="http://schemas.openxmlformats.org/officeDocument/2006/relationships/image" Target="../media/image14.png"/><Relationship Id="rId3" Type="http://schemas.openxmlformats.org/officeDocument/2006/relationships/tags" Target="../tags/tag2.xml"/><Relationship Id="rId2" Type="http://schemas.openxmlformats.org/officeDocument/2006/relationships/image" Target="../media/image13.GIF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.xml"/><Relationship Id="rId1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22.xml"/><Relationship Id="rId4" Type="http://schemas.openxmlformats.org/officeDocument/2006/relationships/image" Target="../media/image24.png"/><Relationship Id="rId3" Type="http://schemas.openxmlformats.org/officeDocument/2006/relationships/tags" Target="../tags/tag21.xml"/><Relationship Id="rId2" Type="http://schemas.openxmlformats.org/officeDocument/2006/relationships/image" Target="../media/image23.png"/><Relationship Id="rId1" Type="http://schemas.openxmlformats.org/officeDocument/2006/relationships/tags" Target="../tags/tag20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24.xml"/><Relationship Id="rId2" Type="http://schemas.openxmlformats.org/officeDocument/2006/relationships/image" Target="../media/image25.png"/><Relationship Id="rId1" Type="http://schemas.openxmlformats.org/officeDocument/2006/relationships/tags" Target="../tags/tag23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image" Target="../media/image26.png"/><Relationship Id="rId1" Type="http://schemas.openxmlformats.org/officeDocument/2006/relationships/tags" Target="../tags/tag25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image" Target="../media/image26.png"/><Relationship Id="rId1" Type="http://schemas.openxmlformats.org/officeDocument/2006/relationships/tags" Target="../tags/tag28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8.png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.xml"/><Relationship Id="rId3" Type="http://schemas.openxmlformats.org/officeDocument/2006/relationships/image" Target="../media/image16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7.pn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.pn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tags" Target="../tags/tag1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39395" y="1397635"/>
            <a:ext cx="569023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动机：</a:t>
            </a:r>
            <a:endParaRPr 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在推理中因为计算尺寸较小而有较大的尾部效应，为了解决这一点flash decoding使用了reduce和splitK，然而这会引入很大的开销。并且flash使用了更小的block size，为了产生更多的block，这进一步损伤了性能。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inference_splitk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9100"/>
            <a:ext cx="5734685" cy="19786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28995" y="4229100"/>
            <a:ext cx="6042025" cy="2179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56880" y="1397635"/>
            <a:ext cx="2819400" cy="24003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589240" y="495734"/>
            <a:ext cx="4338320" cy="48514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altLang="zh-CN" dirty="0">
                <a:sym typeface="+mn-ea"/>
              </a:rPr>
              <a:t>L2 persistent</a:t>
            </a:r>
            <a:r>
              <a:rPr dirty="0">
                <a:sym typeface="+mn-ea"/>
              </a:rPr>
              <a:t>性能测试</a:t>
            </a:r>
            <a:endParaRPr dirty="0">
              <a:sym typeface="+mn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绘图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050" y="1622425"/>
            <a:ext cx="10172700" cy="217932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71880" y="4239895"/>
            <a:ext cx="9009380" cy="12439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/>
              <a:t>        </a:t>
            </a:r>
            <a:r>
              <a:rPr lang="zh-CN"/>
              <a:t>为了解</a:t>
            </a:r>
            <a:r>
              <a:rPr lang="en-US" altLang="zh-CN"/>
              <a:t>L2 persistent</a:t>
            </a:r>
            <a:r>
              <a:rPr lang="zh-CN" altLang="en-US"/>
              <a:t>能够多大程度提升性能，设计了实验。在全局内存中有</a:t>
            </a:r>
            <a:r>
              <a:rPr lang="en-US" altLang="zh-CN"/>
              <a:t>3MB</a:t>
            </a:r>
            <a:r>
              <a:rPr lang="zh-CN" altLang="en-US"/>
              <a:t>的小数组，然后将这些值存到一个</a:t>
            </a:r>
            <a:r>
              <a:rPr lang="en-US" altLang="zh-CN"/>
              <a:t>1024MB</a:t>
            </a:r>
            <a:r>
              <a:rPr lang="zh-CN" altLang="en-US"/>
              <a:t>的大数组里去。</a:t>
            </a:r>
            <a:r>
              <a:rPr lang="en-US" altLang="zh-CN"/>
              <a:t>baseline</a:t>
            </a:r>
            <a:r>
              <a:rPr lang="zh-CN" altLang="en-US"/>
              <a:t>没有使用</a:t>
            </a:r>
            <a:r>
              <a:rPr lang="en-US" altLang="zh-CN"/>
              <a:t>L2 persistent</a:t>
            </a:r>
            <a:r>
              <a:rPr lang="zh-CN" altLang="en-US"/>
              <a:t>，策略一使用</a:t>
            </a:r>
            <a:r>
              <a:rPr lang="en-US" altLang="zh-CN"/>
              <a:t>100%persistent</a:t>
            </a:r>
            <a:r>
              <a:rPr lang="zh-CN" altLang="en-US"/>
              <a:t>的</a:t>
            </a:r>
            <a:r>
              <a:rPr lang="en-US" altLang="zh-CN"/>
              <a:t>L2</a:t>
            </a:r>
            <a:r>
              <a:rPr lang="zh-CN" altLang="en-US"/>
              <a:t>预存</a:t>
            </a:r>
            <a:r>
              <a:rPr lang="en-US" altLang="zh-CN"/>
              <a:t>3MB</a:t>
            </a:r>
            <a:r>
              <a:rPr lang="zh-CN" altLang="en-US"/>
              <a:t>的值。调整</a:t>
            </a:r>
            <a:r>
              <a:rPr lang="en-US" altLang="zh-CN"/>
              <a:t>3MB</a:t>
            </a:r>
            <a:r>
              <a:rPr lang="zh-CN" altLang="en-US"/>
              <a:t>的值，在</a:t>
            </a:r>
            <a:r>
              <a:rPr lang="en-US" altLang="zh-CN"/>
              <a:t>A100</a:t>
            </a:r>
            <a:r>
              <a:rPr lang="zh-CN" altLang="en-US"/>
              <a:t>上测试，因为最大</a:t>
            </a:r>
            <a:r>
              <a:rPr lang="en-US" altLang="zh-CN"/>
              <a:t>persistent</a:t>
            </a:r>
            <a:r>
              <a:rPr lang="zh-CN" altLang="en-US"/>
              <a:t>的</a:t>
            </a:r>
            <a:r>
              <a:rPr lang="en-US" altLang="zh-CN"/>
              <a:t>L2</a:t>
            </a:r>
            <a:r>
              <a:rPr lang="zh-CN" altLang="en-US"/>
              <a:t>为</a:t>
            </a:r>
            <a:r>
              <a:rPr lang="en-US" altLang="zh-CN"/>
              <a:t>30MB</a:t>
            </a:r>
            <a:r>
              <a:rPr lang="zh-CN" altLang="en-US"/>
              <a:t>，所以小数组长度从</a:t>
            </a:r>
            <a:r>
              <a:rPr lang="en-US" altLang="zh-CN"/>
              <a:t>1MB</a:t>
            </a:r>
            <a:r>
              <a:rPr lang="zh-CN" altLang="en-US"/>
              <a:t>到</a:t>
            </a:r>
            <a:r>
              <a:rPr lang="en-US" altLang="zh-CN"/>
              <a:t>30MB</a:t>
            </a:r>
            <a:r>
              <a:rPr lang="zh-CN" altLang="en-US"/>
              <a:t>进行变化。</a:t>
            </a:r>
            <a:endParaRPr lang="zh-CN" altLang="en-US"/>
          </a:p>
        </p:txBody>
      </p:sp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589240" y="495734"/>
            <a:ext cx="4338320" cy="48514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altLang="zh-CN" dirty="0">
                <a:sym typeface="+mn-ea"/>
              </a:rPr>
              <a:t>L2 persistent</a:t>
            </a:r>
            <a:r>
              <a:rPr dirty="0">
                <a:sym typeface="+mn-ea"/>
              </a:rPr>
              <a:t>性能测试</a:t>
            </a:r>
            <a:endParaRPr dirty="0">
              <a:sym typeface="+mn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273810" y="5067935"/>
            <a:ext cx="9009380" cy="12439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/>
              <a:t>从上图可知，</a:t>
            </a:r>
            <a:r>
              <a:rPr lang="en-US" altLang="zh-CN"/>
              <a:t>L2 persistent</a:t>
            </a:r>
            <a:r>
              <a:rPr lang="zh-CN" altLang="en-US"/>
              <a:t>能够大幅提升计算性能。通过</a:t>
            </a:r>
            <a:r>
              <a:rPr lang="en-US" altLang="zh-CN"/>
              <a:t>nsight compute</a:t>
            </a:r>
            <a:r>
              <a:rPr lang="zh-CN" altLang="en-US"/>
              <a:t>可以观察到，</a:t>
            </a:r>
            <a:r>
              <a:rPr lang="en-US" altLang="zh-CN"/>
              <a:t>L2 cache</a:t>
            </a:r>
            <a:r>
              <a:rPr lang="zh-CN" altLang="en-US"/>
              <a:t>中变化最大的指标就是</a:t>
            </a:r>
            <a:r>
              <a:rPr lang="en-US" altLang="zh-CN"/>
              <a:t>L2</a:t>
            </a:r>
            <a:r>
              <a:rPr lang="zh-CN" altLang="en-US"/>
              <a:t>对</a:t>
            </a:r>
            <a:r>
              <a:rPr lang="en-US" altLang="zh-CN"/>
              <a:t>L1 load</a:t>
            </a:r>
            <a:r>
              <a:rPr lang="zh-CN" altLang="en-US"/>
              <a:t>的</a:t>
            </a:r>
            <a:r>
              <a:rPr lang="en-US" altLang="zh-CN"/>
              <a:t>hit rate</a:t>
            </a:r>
            <a:r>
              <a:rPr lang="zh-CN" altLang="en-US"/>
              <a:t>。第一次访问短数组总是会</a:t>
            </a:r>
            <a:r>
              <a:rPr lang="en-US" altLang="zh-CN"/>
              <a:t>miss</a:t>
            </a:r>
            <a:r>
              <a:rPr lang="zh-CN" altLang="en-US"/>
              <a:t>的，那么</a:t>
            </a:r>
            <a:r>
              <a:rPr lang="zh-CN" altLang="en-US">
                <a:sym typeface="+mn-ea"/>
              </a:rPr>
              <a:t>当短数组很长的时候，这一项指标就会比较大。这个情况在矩阵乘法中也有所体现。</a:t>
            </a:r>
            <a:endParaRPr lang="zh-CN" altLang="en-US">
              <a:sym typeface="+mn-ea"/>
            </a:endParaRPr>
          </a:p>
          <a:p>
            <a:r>
              <a:rPr lang="en-US" altLang="zh-CN"/>
              <a:t>A*B --&gt;C     C*D ----&gt;E</a:t>
            </a:r>
            <a:endParaRPr lang="en-US" altLang="zh-CN"/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1569720" y="1236980"/>
          <a:ext cx="8914130" cy="3575050"/>
        </p:xfrm>
        <a:graphic>
          <a:graphicData uri="http://schemas.openxmlformats.org/drawingml/2006/table">
            <a:tbl>
              <a:tblPr/>
              <a:tblGrid>
                <a:gridCol w="972185"/>
                <a:gridCol w="3360420"/>
                <a:gridCol w="2082800"/>
                <a:gridCol w="2498725"/>
              </a:tblGrid>
              <a:tr h="7150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sz="20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latin typeface="Calibri" panose="020F0502020204030204" charset="0"/>
                          <a:cs typeface="Calibri" panose="020F0502020204030204" charset="0"/>
                        </a:rPr>
                        <a:t>Time difference</a:t>
                      </a:r>
                      <a:endParaRPr lang="en-US" sz="20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latin typeface="Calibri" panose="020F0502020204030204" charset="0"/>
                          <a:cs typeface="Calibri" panose="020F0502020204030204" charset="0"/>
                        </a:rPr>
                        <a:t>L2 hit rate</a:t>
                      </a:r>
                      <a:endParaRPr lang="en-US" sz="20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latin typeface="Calibri" panose="020F0502020204030204" charset="0"/>
                          <a:cs typeface="Calibri" panose="020F0502020204030204" charset="0"/>
                        </a:rPr>
                        <a:t>L2 对L1 load的hit rate</a:t>
                      </a:r>
                      <a:endParaRPr lang="en-US" sz="20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50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latin typeface="Calibri" panose="020F0502020204030204" charset="0"/>
                          <a:cs typeface="Calibri" panose="020F0502020204030204" charset="0"/>
                        </a:rPr>
                        <a:t>30MB</a:t>
                      </a:r>
                      <a:endParaRPr lang="en-US" sz="20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latin typeface="Calibri" panose="020F0502020204030204" charset="0"/>
                          <a:cs typeface="Calibri" panose="020F0502020204030204" charset="0"/>
                        </a:rPr>
                        <a:t>6.875ms--&gt;5.947 ms(-15%)</a:t>
                      </a:r>
                      <a:endParaRPr lang="en-US" sz="20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latin typeface="Calibri" panose="020F0502020204030204" charset="0"/>
                          <a:cs typeface="Calibri" panose="020F0502020204030204" charset="0"/>
                        </a:rPr>
                        <a:t>62.5%--&gt;81.15%</a:t>
                      </a:r>
                      <a:endParaRPr lang="en-US" sz="20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latin typeface="Calibri" panose="020F0502020204030204" charset="0"/>
                          <a:cs typeface="Calibri" panose="020F0502020204030204" charset="0"/>
                        </a:rPr>
                        <a:t>0.5%--&gt;36.93%</a:t>
                      </a:r>
                      <a:endParaRPr lang="en-US" sz="20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50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latin typeface="Calibri" panose="020F0502020204030204" charset="0"/>
                          <a:cs typeface="Calibri" panose="020F0502020204030204" charset="0"/>
                        </a:rPr>
                        <a:t>15MB</a:t>
                      </a:r>
                      <a:endParaRPr lang="en-US" sz="20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latin typeface="Calibri" panose="020F0502020204030204" charset="0"/>
                          <a:cs typeface="Calibri" panose="020F0502020204030204" charset="0"/>
                        </a:rPr>
                        <a:t>6.783ms--&gt;6.010 ms(-12%)</a:t>
                      </a:r>
                      <a:endParaRPr lang="en-US" sz="20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latin typeface="Calibri" panose="020F0502020204030204" charset="0"/>
                          <a:cs typeface="Calibri" panose="020F0502020204030204" charset="0"/>
                        </a:rPr>
                        <a:t>73.32%--&gt;87%</a:t>
                      </a:r>
                      <a:endParaRPr lang="en-US" sz="20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latin typeface="Calibri" panose="020F0502020204030204" charset="0"/>
                          <a:cs typeface="Calibri" panose="020F0502020204030204" charset="0"/>
                        </a:rPr>
                        <a:t>30.39%--&gt;54.59%</a:t>
                      </a:r>
                      <a:endParaRPr lang="en-US" sz="20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50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latin typeface="Calibri" panose="020F0502020204030204" charset="0"/>
                          <a:cs typeface="Calibri" panose="020F0502020204030204" charset="0"/>
                        </a:rPr>
                        <a:t>3MB</a:t>
                      </a:r>
                      <a:endParaRPr lang="en-US" sz="20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latin typeface="Calibri" panose="020F0502020204030204" charset="0"/>
                          <a:cs typeface="Calibri" panose="020F0502020204030204" charset="0"/>
                        </a:rPr>
                        <a:t>2.913ms--&gt;2.506 ms(-16%)</a:t>
                      </a:r>
                      <a:endParaRPr lang="en-US" sz="20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latin typeface="Calibri" panose="020F0502020204030204" charset="0"/>
                          <a:cs typeface="Calibri" panose="020F0502020204030204" charset="0"/>
                        </a:rPr>
                        <a:t>98.41%--&gt;99.3%</a:t>
                      </a:r>
                      <a:endParaRPr lang="en-US" sz="20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latin typeface="Calibri" panose="020F0502020204030204" charset="0"/>
                          <a:cs typeface="Calibri" panose="020F0502020204030204" charset="0"/>
                        </a:rPr>
                        <a:t>94.73%--&gt;96.86%</a:t>
                      </a:r>
                      <a:endParaRPr lang="en-US" sz="20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50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latin typeface="Calibri" panose="020F0502020204030204" charset="0"/>
                          <a:cs typeface="Calibri" panose="020F0502020204030204" charset="0"/>
                        </a:rPr>
                        <a:t>1MB</a:t>
                      </a:r>
                      <a:endParaRPr lang="en-US" sz="20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latin typeface="Calibri" panose="020F0502020204030204" charset="0"/>
                          <a:cs typeface="Calibri" panose="020F0502020204030204" charset="0"/>
                        </a:rPr>
                        <a:t>2.393ms--&gt;2.397ms(+0.01%)</a:t>
                      </a:r>
                      <a:endParaRPr lang="en-US" sz="20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latin typeface="Calibri" panose="020F0502020204030204" charset="0"/>
                          <a:cs typeface="Calibri" panose="020F0502020204030204" charset="0"/>
                        </a:rPr>
                        <a:t>99.94%--&gt;99.92%</a:t>
                      </a:r>
                      <a:endParaRPr lang="en-US" sz="20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latin typeface="Calibri" panose="020F0502020204030204" charset="0"/>
                          <a:cs typeface="Calibri" panose="020F0502020204030204" charset="0"/>
                        </a:rPr>
                        <a:t>100%--&gt;100%</a:t>
                      </a:r>
                      <a:endParaRPr lang="en-US" sz="20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589240" y="495734"/>
            <a:ext cx="4338320" cy="48514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altLang="zh-CN" dirty="0">
                <a:sym typeface="+mn-ea"/>
              </a:rPr>
              <a:t>L2 persistent</a:t>
            </a:r>
            <a:r>
              <a:rPr dirty="0">
                <a:sym typeface="+mn-ea"/>
              </a:rPr>
              <a:t>性能测试</a:t>
            </a:r>
            <a:endParaRPr dirty="0">
              <a:sym typeface="+mn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091565"/>
            <a:ext cx="8712835" cy="2508885"/>
          </a:xfrm>
          <a:prstGeom prst="rect">
            <a:avLst/>
          </a:prstGeom>
        </p:spPr>
      </p:pic>
      <p:pic>
        <p:nvPicPr>
          <p:cNvPr id="101" name="图片 100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66385" y="3812540"/>
            <a:ext cx="6825615" cy="3045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5876925"/>
            <a:ext cx="50749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https://docs.nvidia.com/nsight-compute/ProfilingGuide/index.html#memory-tables-l2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0" y="3974465"/>
            <a:ext cx="5366385" cy="12623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/>
              <a:t>当前的数据流主要就是基于</a:t>
            </a:r>
            <a:r>
              <a:rPr lang="en-US" altLang="zh-CN"/>
              <a:t>L2</a:t>
            </a:r>
            <a:r>
              <a:rPr lang="zh-CN" altLang="en-US"/>
              <a:t>来实现。那么研究重心就应该是提升</a:t>
            </a:r>
            <a:r>
              <a:rPr lang="en-US" altLang="zh-CN"/>
              <a:t>L2</a:t>
            </a:r>
            <a:r>
              <a:rPr lang="zh-CN" altLang="en-US"/>
              <a:t>的利用率，下面给出了链接可以进一步研究，一个可以努力去提升的指标就是</a:t>
            </a:r>
            <a:r>
              <a:rPr lang="en-US" altLang="zh-CN"/>
              <a:t>L2 hit rate</a:t>
            </a:r>
            <a:r>
              <a:rPr lang="zh-CN" altLang="en-US"/>
              <a:t>的提升。</a:t>
            </a:r>
            <a:endParaRPr lang="zh-CN" altLang="en-US"/>
          </a:p>
        </p:txBody>
      </p:sp>
    </p:spTree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589240" y="495734"/>
            <a:ext cx="4338320" cy="48514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altLang="zh-CN" dirty="0">
                <a:sym typeface="+mn-ea"/>
              </a:rPr>
              <a:t>L2 persistent</a:t>
            </a:r>
            <a:r>
              <a:rPr dirty="0">
                <a:sym typeface="+mn-ea"/>
              </a:rPr>
              <a:t>性能测试</a:t>
            </a:r>
            <a:endParaRPr dirty="0">
              <a:sym typeface="+mn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972945"/>
            <a:ext cx="8980170" cy="488505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424170" y="394970"/>
            <a:ext cx="5366385" cy="14763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/>
              <a:t>这是</a:t>
            </a:r>
            <a:r>
              <a:rPr lang="en-US" altLang="zh-CN"/>
              <a:t>A100</a:t>
            </a:r>
            <a:r>
              <a:rPr lang="zh-CN" altLang="en-US"/>
              <a:t>上执行</a:t>
            </a:r>
            <a:r>
              <a:rPr lang="en-US" altLang="zh-CN"/>
              <a:t>30MB</a:t>
            </a:r>
            <a:r>
              <a:rPr lang="zh-CN" altLang="en-US"/>
              <a:t>的测试结果。其中一个数据引起我的注意，就是</a:t>
            </a:r>
            <a:r>
              <a:rPr lang="en-US" altLang="zh-CN"/>
              <a:t>L2</a:t>
            </a:r>
            <a:r>
              <a:rPr lang="zh-CN" altLang="en-US"/>
              <a:t>内部的数据传输，竟然有</a:t>
            </a:r>
            <a:r>
              <a:rPr lang="en-US" altLang="zh-CN"/>
              <a:t>2.41GB</a:t>
            </a:r>
            <a:r>
              <a:rPr lang="zh-CN" altLang="en-US"/>
              <a:t>。这是被称做</a:t>
            </a:r>
            <a:r>
              <a:rPr lang="en-US" altLang="zh-CN"/>
              <a:t>L2 fabric</a:t>
            </a:r>
            <a:r>
              <a:rPr lang="zh-CN" altLang="en-US"/>
              <a:t>，因为</a:t>
            </a:r>
            <a:r>
              <a:rPr lang="en-US" altLang="zh-CN"/>
              <a:t>A100</a:t>
            </a:r>
            <a:r>
              <a:rPr lang="zh-CN" altLang="en-US"/>
              <a:t>的</a:t>
            </a:r>
            <a:r>
              <a:rPr lang="en-US" altLang="zh-CN"/>
              <a:t>L2</a:t>
            </a:r>
            <a:r>
              <a:rPr lang="zh-CN" altLang="en-US"/>
              <a:t>太大，有</a:t>
            </a:r>
            <a:r>
              <a:rPr lang="en-US" altLang="zh-CN"/>
              <a:t>40MB</a:t>
            </a:r>
            <a:r>
              <a:rPr lang="zh-CN" altLang="en-US"/>
              <a:t>，所以被拆成两个</a:t>
            </a:r>
            <a:r>
              <a:rPr lang="en-US" altLang="zh-CN"/>
              <a:t>20MB</a:t>
            </a:r>
            <a:r>
              <a:rPr lang="zh-CN" altLang="en-US"/>
              <a:t>的小块，在</a:t>
            </a:r>
            <a:r>
              <a:rPr lang="en-US" altLang="zh-CN"/>
              <a:t>citadel</a:t>
            </a:r>
            <a:r>
              <a:rPr lang="zh-CN" altLang="en-US"/>
              <a:t>的</a:t>
            </a:r>
            <a:r>
              <a:rPr lang="en-US" altLang="zh-CN"/>
              <a:t>micro-benchmark</a:t>
            </a:r>
            <a:r>
              <a:rPr lang="zh-CN" altLang="en-US"/>
              <a:t>里有详细讨论。</a:t>
            </a:r>
            <a:endParaRPr lang="zh-CN" altLang="en-US"/>
          </a:p>
        </p:txBody>
      </p:sp>
    </p:spTree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90210" y="0"/>
            <a:ext cx="6701790" cy="3485515"/>
          </a:xfrm>
          <a:prstGeom prst="rect">
            <a:avLst/>
          </a:prstGeom>
        </p:spPr>
      </p:pic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589240" y="495734"/>
            <a:ext cx="4338320" cy="48514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altLang="zh-CN" dirty="0">
                <a:sym typeface="+mn-ea"/>
              </a:rPr>
              <a:t>L2 persistent</a:t>
            </a:r>
            <a:r>
              <a:rPr dirty="0">
                <a:sym typeface="+mn-ea"/>
              </a:rPr>
              <a:t>性能测试</a:t>
            </a:r>
            <a:endParaRPr dirty="0">
              <a:sym typeface="+mn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0980" y="1414780"/>
            <a:ext cx="5268595" cy="14763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/>
              <a:t>如右图所示，经过优化的方案能够大幅提升</a:t>
            </a:r>
            <a:r>
              <a:rPr lang="en-US" altLang="zh-CN"/>
              <a:t>L2</a:t>
            </a:r>
            <a:r>
              <a:rPr lang="zh-CN" altLang="en-US"/>
              <a:t>的</a:t>
            </a:r>
            <a:r>
              <a:rPr lang="en-US" altLang="zh-CN"/>
              <a:t>throughput</a:t>
            </a:r>
            <a:r>
              <a:rPr lang="zh-CN" altLang="en-US"/>
              <a:t>，具体来说就是近的</a:t>
            </a:r>
            <a:r>
              <a:rPr lang="en-US" altLang="zh-CN"/>
              <a:t>SM</a:t>
            </a:r>
            <a:r>
              <a:rPr lang="zh-CN" altLang="en-US"/>
              <a:t>写入近的</a:t>
            </a:r>
            <a:r>
              <a:rPr lang="en-US" altLang="zh-CN"/>
              <a:t>L2</a:t>
            </a:r>
            <a:r>
              <a:rPr lang="zh-CN" altLang="en-US"/>
              <a:t>。但是我没有找到源码，而且这个并不针对所有</a:t>
            </a:r>
            <a:r>
              <a:rPr lang="en-US" altLang="zh-CN"/>
              <a:t>GPU</a:t>
            </a:r>
            <a:r>
              <a:rPr lang="zh-CN" altLang="en-US"/>
              <a:t>，仅针对</a:t>
            </a:r>
            <a:r>
              <a:rPr lang="en-US" altLang="zh-CN"/>
              <a:t>A100</a:t>
            </a:r>
            <a:r>
              <a:rPr lang="zh-CN" altLang="en-US"/>
              <a:t>和</a:t>
            </a:r>
            <a:r>
              <a:rPr lang="en-US" altLang="zh-CN"/>
              <a:t>H100</a:t>
            </a:r>
            <a:r>
              <a:rPr lang="zh-CN" altLang="en-US"/>
              <a:t>，所以我暂时推后这个优化思路。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159760"/>
            <a:ext cx="6656705" cy="36982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53555" y="5935980"/>
            <a:ext cx="53378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[1] </a:t>
            </a:r>
            <a:r>
              <a:rPr lang="zh-CN" altLang="en-US">
                <a:sym typeface="+mn-ea"/>
              </a:rPr>
              <a:t>https://zhuanlan.zhihu.com/p/641420559</a:t>
            </a:r>
            <a:endParaRPr lang="en-US" altLang="zh-CN"/>
          </a:p>
          <a:p>
            <a:r>
              <a:rPr lang="en-US" altLang="zh-CN"/>
              <a:t>[2] </a:t>
            </a:r>
            <a:r>
              <a:rPr lang="zh-CN" altLang="en-US"/>
              <a:t>https://www.nvidia.com/en-us/on-demand/session/gtcspring21-s33322/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56705" y="3629660"/>
            <a:ext cx="553466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H100强调的是海量带宽但不一定快，</a:t>
            </a:r>
            <a:r>
              <a:rPr lang="en-US" altLang="zh-CN"/>
              <a:t>H100</a:t>
            </a:r>
            <a:r>
              <a:rPr lang="zh-CN" altLang="en-US"/>
              <a:t>的</a:t>
            </a:r>
            <a:r>
              <a:rPr lang="en-US" altLang="zh-CN"/>
              <a:t>L2</a:t>
            </a:r>
            <a:r>
              <a:rPr lang="zh-CN" altLang="en-US"/>
              <a:t>读取带宽为</a:t>
            </a:r>
            <a:r>
              <a:rPr lang="en-US" altLang="zh-CN">
                <a:solidFill>
                  <a:srgbClr val="FF0000"/>
                </a:solidFill>
              </a:rPr>
              <a:t>5.5TB/S</a:t>
            </a:r>
            <a:r>
              <a:rPr lang="zh-CN" altLang="en-US"/>
              <a:t>，小</a:t>
            </a:r>
            <a:r>
              <a:rPr lang="en-US" altLang="zh-CN"/>
              <a:t>GPU</a:t>
            </a:r>
            <a:r>
              <a:rPr lang="zh-CN" altLang="en-US"/>
              <a:t>如</a:t>
            </a:r>
            <a:r>
              <a:rPr lang="zh-CN" altLang="en-US">
                <a:sym typeface="+mn-ea"/>
              </a:rPr>
              <a:t>RX 7900 XTX L2 的读取带宽约为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5.7 TB/s</a:t>
            </a:r>
            <a:r>
              <a:rPr lang="zh-CN" altLang="en-US">
                <a:sym typeface="+mn-ea"/>
              </a:rPr>
              <a:t>。</a:t>
            </a:r>
            <a:r>
              <a:rPr lang="en-US" altLang="zh-CN">
                <a:sym typeface="+mn-ea"/>
              </a:rPr>
              <a:t>H100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5.5TB/S</a:t>
            </a:r>
            <a:r>
              <a:rPr lang="zh-CN" altLang="en-US"/>
              <a:t>仅适用于“近端”L2 分区。如果我们超过“接近”L2 容量，带宽会明显变差。H100降低为 </a:t>
            </a:r>
            <a:r>
              <a:rPr lang="zh-CN" altLang="en-US">
                <a:solidFill>
                  <a:srgbClr val="FF0000"/>
                </a:solidFill>
              </a:rPr>
              <a:t>3.8 TB/s</a:t>
            </a:r>
            <a:r>
              <a:rPr lang="zh-CN" altLang="en-US"/>
              <a:t>，而 A100 为 </a:t>
            </a:r>
            <a:r>
              <a:rPr lang="zh-CN" altLang="en-US">
                <a:solidFill>
                  <a:srgbClr val="FF0000"/>
                </a:solidFill>
              </a:rPr>
              <a:t>4.5 TB/s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90210" y="0"/>
            <a:ext cx="6701790" cy="3485515"/>
          </a:xfrm>
          <a:prstGeom prst="rect">
            <a:avLst/>
          </a:prstGeom>
        </p:spPr>
      </p:pic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589240" y="495734"/>
            <a:ext cx="4338320" cy="48514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altLang="zh-CN" dirty="0">
                <a:sym typeface="+mn-ea"/>
              </a:rPr>
              <a:t>L2 persistent</a:t>
            </a:r>
            <a:r>
              <a:rPr dirty="0">
                <a:sym typeface="+mn-ea"/>
              </a:rPr>
              <a:t>性能测试</a:t>
            </a:r>
            <a:endParaRPr dirty="0">
              <a:sym typeface="+mn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0980" y="1414780"/>
            <a:ext cx="5268595" cy="14763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/>
              <a:t>如右图所示，经过优化的方案能够大幅提升</a:t>
            </a:r>
            <a:r>
              <a:rPr lang="en-US" altLang="zh-CN"/>
              <a:t>L2</a:t>
            </a:r>
            <a:r>
              <a:rPr lang="zh-CN" altLang="en-US"/>
              <a:t>的</a:t>
            </a:r>
            <a:r>
              <a:rPr lang="en-US" altLang="zh-CN"/>
              <a:t>throughput</a:t>
            </a:r>
            <a:r>
              <a:rPr lang="zh-CN" altLang="en-US"/>
              <a:t>，具体来说就是近的</a:t>
            </a:r>
            <a:r>
              <a:rPr lang="en-US" altLang="zh-CN"/>
              <a:t>SM</a:t>
            </a:r>
            <a:r>
              <a:rPr lang="zh-CN" altLang="en-US"/>
              <a:t>写入近的</a:t>
            </a:r>
            <a:r>
              <a:rPr lang="en-US" altLang="zh-CN"/>
              <a:t>L2</a:t>
            </a:r>
            <a:r>
              <a:rPr lang="zh-CN" altLang="en-US"/>
              <a:t>。但是我没有找到源码，而且这个并不针对所有</a:t>
            </a:r>
            <a:r>
              <a:rPr lang="en-US" altLang="zh-CN"/>
              <a:t>GPU</a:t>
            </a:r>
            <a:r>
              <a:rPr lang="zh-CN" altLang="en-US"/>
              <a:t>，仅针对</a:t>
            </a:r>
            <a:r>
              <a:rPr lang="en-US" altLang="zh-CN"/>
              <a:t>A100</a:t>
            </a:r>
            <a:r>
              <a:rPr lang="zh-CN" altLang="en-US"/>
              <a:t>和</a:t>
            </a:r>
            <a:r>
              <a:rPr lang="en-US" altLang="zh-CN"/>
              <a:t>H100</a:t>
            </a:r>
            <a:r>
              <a:rPr lang="zh-CN" altLang="en-US"/>
              <a:t>，所以我暂时推后这个优化思路。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159760"/>
            <a:ext cx="6656705" cy="36982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53555" y="5935980"/>
            <a:ext cx="53378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[1] </a:t>
            </a:r>
            <a:r>
              <a:rPr lang="zh-CN" altLang="en-US">
                <a:sym typeface="+mn-ea"/>
              </a:rPr>
              <a:t>https://zhuanlan.zhihu.com/p/641420559</a:t>
            </a:r>
            <a:endParaRPr lang="en-US" altLang="zh-CN"/>
          </a:p>
          <a:p>
            <a:r>
              <a:rPr lang="en-US" altLang="zh-CN"/>
              <a:t>[2] </a:t>
            </a:r>
            <a:r>
              <a:rPr lang="zh-CN" altLang="en-US"/>
              <a:t>https://www.nvidia.com/en-us/on-demand/session/gtcspring21-s33322/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56705" y="3629660"/>
            <a:ext cx="553466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H100强调的是海量带宽但不一定快，</a:t>
            </a:r>
            <a:r>
              <a:rPr lang="en-US" altLang="zh-CN"/>
              <a:t>H100</a:t>
            </a:r>
            <a:r>
              <a:rPr lang="zh-CN" altLang="en-US"/>
              <a:t>的</a:t>
            </a:r>
            <a:r>
              <a:rPr lang="en-US" altLang="zh-CN"/>
              <a:t>L2</a:t>
            </a:r>
            <a:r>
              <a:rPr lang="zh-CN" altLang="en-US"/>
              <a:t>读取带宽为</a:t>
            </a:r>
            <a:r>
              <a:rPr lang="en-US" altLang="zh-CN">
                <a:solidFill>
                  <a:srgbClr val="FF0000"/>
                </a:solidFill>
              </a:rPr>
              <a:t>5.5TB/S</a:t>
            </a:r>
            <a:r>
              <a:rPr lang="zh-CN" altLang="en-US"/>
              <a:t>，小</a:t>
            </a:r>
            <a:r>
              <a:rPr lang="en-US" altLang="zh-CN"/>
              <a:t>GPU</a:t>
            </a:r>
            <a:r>
              <a:rPr lang="zh-CN" altLang="en-US"/>
              <a:t>如</a:t>
            </a:r>
            <a:r>
              <a:rPr lang="zh-CN" altLang="en-US">
                <a:sym typeface="+mn-ea"/>
              </a:rPr>
              <a:t>RX 7900 XTX L2 的读取带宽约为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5.7 TB/s</a:t>
            </a:r>
            <a:r>
              <a:rPr lang="zh-CN" altLang="en-US">
                <a:sym typeface="+mn-ea"/>
              </a:rPr>
              <a:t>。</a:t>
            </a:r>
            <a:r>
              <a:rPr lang="en-US" altLang="zh-CN">
                <a:sym typeface="+mn-ea"/>
              </a:rPr>
              <a:t>H100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5.5TB/S</a:t>
            </a:r>
            <a:r>
              <a:rPr lang="zh-CN" altLang="en-US"/>
              <a:t>仅适用于“近端”L2 分区。如果我们超过“接近”L2 容量，带宽会明显变差。H100降低为 </a:t>
            </a:r>
            <a:r>
              <a:rPr lang="zh-CN" altLang="en-US">
                <a:solidFill>
                  <a:srgbClr val="FF0000"/>
                </a:solidFill>
              </a:rPr>
              <a:t>3.8 TB/s</a:t>
            </a:r>
            <a:r>
              <a:rPr lang="zh-CN" altLang="en-US"/>
              <a:t>，而 A100 为 </a:t>
            </a:r>
            <a:r>
              <a:rPr lang="zh-CN" altLang="en-US">
                <a:solidFill>
                  <a:srgbClr val="FF0000"/>
                </a:solidFill>
              </a:rPr>
              <a:t>4.5 TB/s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589240" y="495734"/>
            <a:ext cx="1808480" cy="48514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dirty="0">
                <a:sym typeface="+mn-ea"/>
              </a:rPr>
              <a:t>思路简介</a:t>
            </a:r>
            <a:endParaRPr dirty="0">
              <a:sym typeface="+mn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99110" y="1419860"/>
            <a:ext cx="10788015" cy="1832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90000"/>
              </a:lnSpc>
            </a:pPr>
            <a:r>
              <a:rPr lang="en-US" altLang="zh-CN" b="1" dirty="0">
                <a:sym typeface="+mn-ea"/>
              </a:rPr>
              <a:t>A Framework for Fine-Grained Synchronization of Dependent GPU Kernels</a:t>
            </a:r>
            <a:endParaRPr lang="en-US" altLang="zh-CN" b="1" dirty="0">
              <a:sym typeface="+mn-ea"/>
            </a:endParaRPr>
          </a:p>
          <a:p>
            <a:pPr>
              <a:lnSpc>
                <a:spcPct val="9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给定以下案例。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A*B--&gt;C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C*D--&gt;E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。假定尺寸为：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A=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12*8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B=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8*8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C=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12*8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D=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8*8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E=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12*8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】。假设一波能够执行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的计算，一个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4*4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的尺寸，一个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执行一个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。如果按照中间图例的计算方式，分别进行计算第一个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GEMM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和第二个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GEMM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，那么每次都需要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，则都会空出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，硬件利用率为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75%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。如果我们能够控制计算的顺序，使得优先计算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C00,C01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，那么与之依赖的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E01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就可以在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wave2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中被执行，从而实现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100%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的硬件利用率。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691255"/>
            <a:ext cx="12195175" cy="316674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589240" y="495734"/>
            <a:ext cx="1808480" cy="48514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dirty="0">
                <a:sym typeface="+mn-ea"/>
              </a:rPr>
              <a:t>思路简介</a:t>
            </a:r>
            <a:endParaRPr dirty="0">
              <a:sym typeface="+mn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绘图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88745"/>
            <a:ext cx="7386955" cy="5469255"/>
          </a:xfrm>
          <a:prstGeom prst="rect">
            <a:avLst/>
          </a:prstGeom>
        </p:spPr>
      </p:pic>
      <p:pic>
        <p:nvPicPr>
          <p:cNvPr id="9" name="图片 8" descr="绘图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50" y="1110615"/>
            <a:ext cx="4730750" cy="57473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43580" y="23241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A100</a:t>
            </a:r>
            <a:r>
              <a:rPr lang="zh-CN" altLang="en-US"/>
              <a:t>的带宽可能太大了。试试看低端</a:t>
            </a:r>
            <a:r>
              <a:rPr lang="en-US" altLang="zh-CN"/>
              <a:t>GPU</a:t>
            </a:r>
            <a:r>
              <a:rPr lang="zh-CN" altLang="en-US"/>
              <a:t>效果如何。收获，改进，</a:t>
            </a:r>
            <a:r>
              <a:rPr lang="en-US" altLang="zh-CN"/>
              <a:t>advisor</a:t>
            </a:r>
            <a:r>
              <a:rPr lang="zh-CN" altLang="en-US"/>
              <a:t>关系，改进，交流频次，组里的文化，建议，想法。期末说一下。</a:t>
            </a:r>
            <a:endParaRPr lang="zh-CN" altLang="en-US"/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88645" y="2961640"/>
            <a:ext cx="569023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解决方案：</a:t>
            </a:r>
            <a:endParaRPr 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使用数据流的方法将计算QKV的矩阵乘法和attention block合起来。这样可以提供足够多的block用于计算，并且因此可以使得block尽可能大。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而且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更大的block能在L1层级实现更好的数据流，比如说每个一行的最大值需要多个block协作，当block本身变大，相互间的通信就减少了。最后，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将中间结果绑定到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persistent L2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上去，将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L2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作为一个中间结果缓冲区。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96000" y="257810"/>
            <a:ext cx="4982845" cy="3743325"/>
          </a:xfrm>
          <a:prstGeom prst="rect">
            <a:avLst/>
          </a:prstGeom>
        </p:spPr>
      </p:pic>
      <p:sp>
        <p:nvSpPr>
          <p:cNvPr id="7" name="右弧形箭头 6"/>
          <p:cNvSpPr/>
          <p:nvPr/>
        </p:nvSpPr>
        <p:spPr>
          <a:xfrm rot="2940000">
            <a:off x="8206740" y="3272790"/>
            <a:ext cx="485775" cy="951865"/>
          </a:xfrm>
          <a:prstGeom prst="curved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下弧形箭头 7"/>
          <p:cNvSpPr/>
          <p:nvPr/>
        </p:nvSpPr>
        <p:spPr>
          <a:xfrm rot="20280000">
            <a:off x="10365105" y="1892935"/>
            <a:ext cx="796290" cy="339725"/>
          </a:xfrm>
          <a:prstGeom prst="curved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58355" y="4069715"/>
            <a:ext cx="1605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QKV</a:t>
            </a:r>
            <a:r>
              <a:rPr lang="zh-CN" altLang="en-US" b="1">
                <a:solidFill>
                  <a:srgbClr val="FF0000"/>
                </a:solidFill>
              </a:rPr>
              <a:t>的计算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0586085" y="1357630"/>
            <a:ext cx="1605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attention</a:t>
            </a:r>
            <a:r>
              <a:rPr lang="zh-CN" altLang="en-US" b="1">
                <a:solidFill>
                  <a:srgbClr val="FF0000"/>
                </a:solidFill>
              </a:rPr>
              <a:t>计算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425575" y="552450"/>
            <a:ext cx="63607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实施细节：</a:t>
            </a:r>
            <a:endParaRPr 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cuSync使用多个stream，并引入了wait kernel，这的时间占比17%左右，开销较大，并且不匹配L2 persistent。我正在将其更新为单个stream内执行。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635" y="2360930"/>
            <a:ext cx="12192635" cy="44970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062845" y="1048385"/>
            <a:ext cx="18980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GPT</a:t>
            </a:r>
            <a:r>
              <a:rPr lang="zh-CN" altLang="en-US"/>
              <a:t>尺寸：</a:t>
            </a:r>
            <a:endParaRPr lang="zh-CN" altLang="en-US"/>
          </a:p>
          <a:p>
            <a:r>
              <a:rPr lang="zh-CN" altLang="en-US"/>
              <a:t>mkn</a:t>
            </a:r>
            <a:endParaRPr lang="zh-CN" altLang="en-US"/>
          </a:p>
          <a:p>
            <a:r>
              <a:rPr lang="zh-CN" altLang="en-US"/>
              <a:t>64-6144-12288</a:t>
            </a:r>
            <a:endParaRPr lang="zh-CN" altLang="en-US"/>
          </a:p>
          <a:p>
            <a:r>
              <a:rPr lang="zh-CN" altLang="en-US"/>
              <a:t>64-12288-6144</a:t>
            </a:r>
            <a:endParaRPr lang="zh-CN" altLang="en-US"/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88645" y="1580515"/>
            <a:ext cx="569023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实施细节：</a:t>
            </a:r>
            <a:endParaRPr 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我进行了flash decoding的performance。当前的问题是尾部效应是否明显，这仅当计算很小的时候是明显的，比如以下例子。其中reduce的时间消耗较大，占整个计算的30%左右。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58355" y="1796415"/>
            <a:ext cx="406400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   int batch_size = 1;</a:t>
            </a:r>
            <a:endParaRPr lang="zh-CN" altLang="en-US"/>
          </a:p>
          <a:p>
            <a:r>
              <a:rPr lang="zh-CN" altLang="en-US"/>
              <a:t>    int seqlen = 1024;</a:t>
            </a:r>
            <a:endParaRPr lang="zh-CN" altLang="en-US"/>
          </a:p>
          <a:p>
            <a:r>
              <a:rPr lang="zh-CN" altLang="en-US"/>
              <a:t>    int headdim = 256;</a:t>
            </a:r>
            <a:endParaRPr lang="zh-CN" altLang="en-US"/>
          </a:p>
          <a:p>
            <a:r>
              <a:rPr lang="zh-CN" altLang="en-US"/>
              <a:t>    int dim = 1024;</a:t>
            </a:r>
            <a:endParaRPr lang="zh-CN" altLang="en-US"/>
          </a:p>
          <a:p>
            <a:r>
              <a:rPr lang="zh-CN" altLang="en-US"/>
              <a:t>--&gt;num_split=3</a:t>
            </a:r>
            <a:endParaRPr lang="zh-CN" altLang="en-US"/>
          </a:p>
          <a:p>
            <a:r>
              <a:rPr lang="zh-CN" altLang="en-US"/>
              <a:t>计算37us，reduce15us。（28.8%）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int batch_size = 1;</a:t>
            </a:r>
            <a:endParaRPr lang="zh-CN" altLang="en-US"/>
          </a:p>
          <a:p>
            <a:r>
              <a:rPr lang="zh-CN" altLang="en-US"/>
              <a:t>    int seqlen = 512;</a:t>
            </a:r>
            <a:endParaRPr lang="zh-CN" altLang="en-US"/>
          </a:p>
          <a:p>
            <a:r>
              <a:rPr lang="zh-CN" altLang="en-US"/>
              <a:t>    int headdim = 256;</a:t>
            </a:r>
            <a:endParaRPr lang="zh-CN" altLang="en-US"/>
          </a:p>
          <a:p>
            <a:r>
              <a:rPr lang="zh-CN" altLang="en-US"/>
              <a:t>    int dim = 512;</a:t>
            </a:r>
            <a:endParaRPr lang="zh-CN" altLang="en-US"/>
          </a:p>
          <a:p>
            <a:r>
              <a:rPr lang="zh-CN" altLang="en-US"/>
              <a:t>--&gt;num_split=4</a:t>
            </a:r>
            <a:endParaRPr lang="zh-CN" altLang="en-US"/>
          </a:p>
          <a:p>
            <a:r>
              <a:rPr lang="zh-CN" altLang="en-US"/>
              <a:t>计算20us，reduce10us。（33.3%）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4150" y="3872230"/>
            <a:ext cx="6195060" cy="298577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16535" y="1417955"/>
            <a:ext cx="408749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实施细节：</a:t>
            </a:r>
            <a:endParaRPr 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persistent L2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作为缓冲区。因为中间结果是依此产生的，因此缓冲区可以有效重复使用，后面的数据直接覆盖前面的数据即可（毕竟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inference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也不需要保留中间结果做反向传播）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今天子汉学长告知我Astitch和Rammer的工作非常相似，也是kernel的fusion。我粗略一看好像没有涉及到尾部效应这么细的粒度。似乎是真的进行了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kernel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832985"/>
            <a:ext cx="8583930" cy="2025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4304030" y="0"/>
            <a:ext cx="7887970" cy="33223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26810" y="3322320"/>
            <a:ext cx="4518025" cy="18986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42900" y="2388870"/>
            <a:ext cx="408749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下周计划：</a:t>
            </a:r>
            <a:endParaRPr 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周二写完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cusync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的单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改写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周四或周五把代码绑定到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flash decoding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然后读一下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Astitch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Rammer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。。。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88645" y="1998345"/>
            <a:ext cx="56902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实施细节：</a:t>
            </a:r>
            <a:endParaRPr 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今天子汉学长告知我Astitch和Rammer的工作非常相似，也是kernel的fusion。我还没有仔细研究区别。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39395" y="1397635"/>
            <a:ext cx="1104773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6144*256   256*256 --&gt;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6144*256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(6MB)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6144*256   256*256---&gt;6144*256(6MB)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有persistent：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76.29%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86.34%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无persistent：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77.41%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87.22%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53710" y="1397635"/>
            <a:ext cx="60960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3072*256   256*256 --&gt; 3072*256(3MB)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3072*256   256*256---&gt;3072*256(3MB)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有persistent：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78.32%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93.10%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无persistent：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78.24%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90.71%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9395" y="4258945"/>
            <a:ext cx="60960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B矩阵不可以特别大。否则主要的L2都卡在B上面，而我们的算法主要利用的是对A矩阵的数据复用。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不同的</a:t>
            </a:r>
            <a:r>
              <a:rPr lang="en-US" altLang="zh-CN"/>
              <a:t>kernel</a:t>
            </a:r>
            <a:r>
              <a:rPr lang="zh-CN" altLang="en-US"/>
              <a:t>之间的</a:t>
            </a:r>
            <a:r>
              <a:rPr lang="en-US" altLang="zh-CN"/>
              <a:t>L2</a:t>
            </a:r>
            <a:r>
              <a:rPr lang="zh-CN" altLang="en-US"/>
              <a:t>是否会</a:t>
            </a:r>
            <a:r>
              <a:rPr lang="en-US" altLang="zh-CN"/>
              <a:t>flush</a:t>
            </a:r>
            <a:r>
              <a:rPr lang="zh-CN" altLang="en-US"/>
              <a:t>掉</a:t>
            </a:r>
            <a:endParaRPr lang="zh-CN" altLang="en-US"/>
          </a:p>
          <a:p>
            <a:r>
              <a:rPr lang="en-US" altLang="zh-CN"/>
              <a:t>prod stream </a:t>
            </a:r>
            <a:endParaRPr lang="en-US" altLang="zh-CN"/>
          </a:p>
          <a:p>
            <a:r>
              <a:rPr lang="en-US" altLang="zh-CN"/>
              <a:t>cons wait.....cons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matmul1</a:t>
            </a:r>
            <a:endParaRPr lang="en-US" altLang="zh-CN"/>
          </a:p>
          <a:p>
            <a:r>
              <a:rPr lang="en-US" altLang="zh-CN"/>
              <a:t>cudadevicesync</a:t>
            </a:r>
            <a:endParaRPr lang="en-US" altLang="zh-CN"/>
          </a:p>
          <a:p>
            <a:r>
              <a:rPr lang="en-US" altLang="zh-CN"/>
              <a:t>matmul2(</a:t>
            </a:r>
            <a:r>
              <a:rPr lang="zh-CN" altLang="en-US"/>
              <a:t>测一下）</a:t>
            </a:r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 rot="20820000">
            <a:off x="1167765" y="3367405"/>
            <a:ext cx="4549775" cy="289560"/>
          </a:xfrm>
          <a:prstGeom prst="rightArrow">
            <a:avLst>
              <a:gd name="adj1" fmla="val 50000"/>
              <a:gd name="adj2" fmla="val 16733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39395" y="1397635"/>
            <a:ext cx="1104773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测试了其性能。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有persistent的3072的时间0.47824 ms*2≈0.94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无persistent的6144的时间0.934912 ms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目前没有得到提升。。。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可能的修改方向：目前是不同的矩阵乘法分在不同的stream里。下周我试试看更改到一个stream里。这样写起来稍微麻烦一点。目前我使用的是PTX的写法来使L2 persistent。还有一种API的写法，据forum的人说是更正式的cache写法，但是必须绑定到一个stream上去。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实现差不多了，试试看阿里的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H800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的分布式共享内存，将这个实现上移到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上去。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TABLE_ENDDRAG_ORIGIN_RECT" val="798*281"/>
  <p:tag name="TABLE_ENDDRAG_RECT" val="39*103*798*281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PP_MARK_KEY" val="a5cf1ba0-caf5-4bf3-a26e-5336cfc84755"/>
  <p:tag name="COMMONDATA" val="eyJoZGlkIjoiODIxOWRhYmZlOGQzNTgzYTg3MjRhYmZjMTVlOTM3MjQ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自定义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3975</Words>
  <Application>WPS 演示</Application>
  <PresentationFormat>宽屏</PresentationFormat>
  <Paragraphs>186</Paragraphs>
  <Slides>17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Segoe UI Light</vt:lpstr>
      <vt:lpstr>微软雅黑</vt:lpstr>
      <vt:lpstr>Century Gothic</vt:lpstr>
      <vt:lpstr>Segoe UI Light</vt:lpstr>
      <vt:lpstr>Calibri</vt:lpstr>
      <vt:lpstr>Arial Unicode MS</vt:lpstr>
      <vt:lpstr>等线</vt:lpstr>
      <vt:lpstr>Office Theme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L2 persistent性能测试</vt:lpstr>
      <vt:lpstr>L2 persistent性能测试</vt:lpstr>
      <vt:lpstr>L2 persistent性能测试</vt:lpstr>
      <vt:lpstr>L2 persistent性能测试</vt:lpstr>
      <vt:lpstr>L2 persistent性能测试</vt:lpstr>
      <vt:lpstr>L2 persistent性能测试</vt:lpstr>
      <vt:lpstr>思路简介</vt:lpstr>
      <vt:lpstr>思路简介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Weisheng Zhu</dc:creator>
  <cp:lastModifiedBy>Arsmart</cp:lastModifiedBy>
  <cp:revision>1065</cp:revision>
  <dcterms:created xsi:type="dcterms:W3CDTF">2019-07-25T02:40:00Z</dcterms:created>
  <dcterms:modified xsi:type="dcterms:W3CDTF">2024-02-24T09:26:41Z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t-weiszh@microsoft.com</vt:lpwstr>
  </property>
  <property fmtid="{D5CDD505-2E9C-101B-9397-08002B2CF9AE}" pid="5" name="MSIP_Label_f42aa342-8706-4288-bd11-ebb85995028c_SetDate">
    <vt:lpwstr>2019-07-25T06:33:15.4457998Z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89c5bf5f-33b9-4fc1-bd99-04ee503b4f85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0x0101004D520B0621022B4CA37193CEB4BD4006</vt:lpwstr>
  </property>
  <property fmtid="{D5CDD505-2E9C-101B-9397-08002B2CF9AE}" pid="12" name="ICV">
    <vt:lpwstr>81531DB974324413AB081F3653849ADF</vt:lpwstr>
  </property>
  <property fmtid="{D5CDD505-2E9C-101B-9397-08002B2CF9AE}" pid="13" name="KSOProductBuildVer">
    <vt:lpwstr>2052-12.1.0.16250</vt:lpwstr>
  </property>
</Properties>
</file>